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84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95B98-C9B3-4CAA-9D48-9264429B2876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322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0F787-533E-48B0-99D6-14EBC35B3924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856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9E9B0-14E7-49E6-8AF5-11A4829BBE65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494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79957-8E71-4B87-8AE1-D2A38602E9FA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967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C52D9-E649-4E85-81FD-6DDDFD634537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09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5EFE7-6216-417A-B62C-C9905362ED9C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801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7C8C7-699B-4D30-8840-3E9C90953CE5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335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16BD9-4E2D-4590-8E24-797E8C4DB522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38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BADD8-25DD-436A-ABC6-E2ACDC552386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573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A12C9-5126-4BEC-A0B2-C8CC84C32CE4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901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1E542-216B-477B-B3EE-4608266FB3EF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512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ar-IQ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ar-IQ" smtClean="0"/>
              <a:t>Asıl metin stillerini düzenlemek için tıklatın</a:t>
            </a:r>
          </a:p>
          <a:p>
            <a:pPr lvl="1"/>
            <a:r>
              <a:rPr lang="tr-TR" altLang="ar-IQ" smtClean="0"/>
              <a:t>İkinci düzey</a:t>
            </a:r>
          </a:p>
          <a:p>
            <a:pPr lvl="2"/>
            <a:r>
              <a:rPr lang="tr-TR" altLang="ar-IQ" smtClean="0"/>
              <a:t>Üçüncü düzey</a:t>
            </a:r>
          </a:p>
          <a:p>
            <a:pPr lvl="3"/>
            <a:r>
              <a:rPr lang="tr-TR" altLang="ar-IQ" smtClean="0"/>
              <a:t>Dördüncü düzey</a:t>
            </a:r>
          </a:p>
          <a:p>
            <a:pPr lvl="4"/>
            <a:r>
              <a:rPr lang="tr-TR" altLang="ar-IQ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41D9BCD9-1139-4941-AB8E-5B83DBB58387}" type="slidenum">
              <a:rPr lang="tr-TR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862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46645" y="-115540"/>
            <a:ext cx="8446393" cy="3303736"/>
          </a:xfrm>
        </p:spPr>
        <p:txBody>
          <a:bodyPr/>
          <a:lstStyle/>
          <a:p>
            <a:pPr eaLnBrk="1" hangingPunct="1"/>
            <a:r>
              <a:rPr lang="tr-TR" altLang="ar-IQ" b="1" i="1" dirty="0" smtClean="0"/>
              <a:t>ACID-BASE BALANCE AND BUFFERING SYSTEMS</a:t>
            </a:r>
          </a:p>
        </p:txBody>
      </p:sp>
      <p:sp>
        <p:nvSpPr>
          <p:cNvPr id="2" name="مربع نص 1"/>
          <p:cNvSpPr txBox="1"/>
          <p:nvPr/>
        </p:nvSpPr>
        <p:spPr>
          <a:xfrm>
            <a:off x="2123728" y="4005064"/>
            <a:ext cx="44644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ar-IQ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46645" y="2492896"/>
            <a:ext cx="8153487" cy="3456384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ar-IQ" sz="2800" b="1" i="1" dirty="0" smtClean="0">
                <a:solidFill>
                  <a:schemeClr val="tx2"/>
                </a:solidFill>
              </a:rPr>
              <a:t>By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ar-IQ" sz="2800" b="1" i="1" dirty="0" smtClean="0">
                <a:solidFill>
                  <a:schemeClr val="tx2"/>
                </a:solidFill>
              </a:rPr>
              <a:t>             Dr</a:t>
            </a:r>
            <a:r>
              <a:rPr lang="en-US" altLang="ar-IQ" sz="2800" b="1" i="1" dirty="0" smtClean="0">
                <a:solidFill>
                  <a:schemeClr val="tx2"/>
                </a:solidFill>
              </a:rPr>
              <a:t>. Jamal Ahmed Abdul-Barry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ar-IQ" sz="2800" b="1" i="1" dirty="0" smtClean="0">
                <a:solidFill>
                  <a:schemeClr val="tx2"/>
                </a:solidFill>
              </a:rPr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ar-IQ" sz="2800" b="1" i="1" dirty="0" smtClean="0">
                <a:solidFill>
                  <a:schemeClr val="tx2"/>
                </a:solidFill>
              </a:rPr>
              <a:t>Professor in Clinical biochemistry</a:t>
            </a:r>
          </a:p>
        </p:txBody>
      </p:sp>
    </p:spTree>
    <p:extLst>
      <p:ext uri="{BB962C8B-B14F-4D97-AF65-F5344CB8AC3E}">
        <p14:creationId xmlns:p14="http://schemas.microsoft.com/office/powerpoint/2010/main" xmlns="" val="61191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8964613" cy="543401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ar-IQ" altLang="ar-IQ" dirty="0" smtClean="0"/>
              <a:t>  </a:t>
            </a:r>
            <a:r>
              <a:rPr lang="tr-TR" altLang="ar-IQ" i="1" dirty="0" smtClean="0"/>
              <a:t>CO</a:t>
            </a:r>
            <a:r>
              <a:rPr lang="tr-TR" altLang="ar-IQ" i="1" baseline="-25000" dirty="0" smtClean="0"/>
              <a:t>2</a:t>
            </a:r>
            <a:r>
              <a:rPr lang="tr-TR" altLang="ar-IQ" i="1" dirty="0" smtClean="0"/>
              <a:t> + H</a:t>
            </a:r>
            <a:r>
              <a:rPr lang="tr-TR" altLang="ar-IQ" i="1" baseline="-25000" dirty="0" smtClean="0"/>
              <a:t>2</a:t>
            </a:r>
            <a:r>
              <a:rPr lang="tr-TR" altLang="ar-IQ" i="1" dirty="0" smtClean="0"/>
              <a:t>O            </a:t>
            </a:r>
            <a:r>
              <a:rPr lang="en-US" altLang="ar-IQ" i="1" dirty="0" smtClean="0"/>
              <a:t> </a:t>
            </a:r>
            <a:r>
              <a:rPr lang="tr-TR" altLang="ar-IQ" i="1" dirty="0" smtClean="0"/>
              <a:t>H</a:t>
            </a:r>
            <a:r>
              <a:rPr lang="tr-TR" altLang="ar-IQ" i="1" baseline="-25000" dirty="0" smtClean="0"/>
              <a:t>2</a:t>
            </a:r>
            <a:r>
              <a:rPr lang="tr-TR" altLang="ar-IQ" i="1" dirty="0" smtClean="0"/>
              <a:t>CO</a:t>
            </a:r>
            <a:r>
              <a:rPr lang="tr-TR" altLang="ar-IQ" i="1" baseline="-25000" dirty="0" smtClean="0"/>
              <a:t>3</a:t>
            </a:r>
            <a:r>
              <a:rPr lang="tr-TR" altLang="ar-IQ" i="1" dirty="0" smtClean="0"/>
              <a:t>            HCO</a:t>
            </a:r>
            <a:r>
              <a:rPr lang="tr-TR" altLang="ar-IQ" i="1" baseline="-25000" dirty="0" smtClean="0"/>
              <a:t>3</a:t>
            </a:r>
            <a:r>
              <a:rPr lang="tr-TR" altLang="ar-IQ" i="1" baseline="30000" dirty="0" smtClean="0"/>
              <a:t>-</a:t>
            </a:r>
            <a:r>
              <a:rPr lang="tr-TR" altLang="ar-IQ" i="1" dirty="0" smtClean="0"/>
              <a:t> + H</a:t>
            </a:r>
            <a:r>
              <a:rPr lang="tr-TR" altLang="ar-IQ" i="1" baseline="30000" dirty="0" smtClean="0"/>
              <a:t>+</a:t>
            </a:r>
            <a:r>
              <a:rPr lang="tr-TR" altLang="ar-IQ" i="1" dirty="0" smtClean="0"/>
              <a:t> </a:t>
            </a:r>
          </a:p>
          <a:p>
            <a:pPr eaLnBrk="1" hangingPunct="1"/>
            <a:endParaRPr lang="en-US" altLang="ar-IQ" sz="2400" i="1" dirty="0" smtClean="0"/>
          </a:p>
          <a:p>
            <a:pPr eaLnBrk="1" hangingPunct="1"/>
            <a:endParaRPr lang="en-US" altLang="ar-IQ" sz="2400" i="1" dirty="0" smtClean="0"/>
          </a:p>
          <a:p>
            <a:pPr eaLnBrk="1" hangingPunct="1"/>
            <a:r>
              <a:rPr lang="tr-TR" altLang="ar-IQ" sz="2400" i="1" dirty="0" smtClean="0"/>
              <a:t>This reaction is slow in plasma but in erythrocytes, </a:t>
            </a:r>
            <a:endParaRPr lang="en-US" altLang="ar-IQ" sz="2400" i="1" dirty="0" smtClean="0"/>
          </a:p>
          <a:p>
            <a:pPr eaLnBrk="1" hangingPunct="1">
              <a:buNone/>
            </a:pPr>
            <a:r>
              <a:rPr lang="en-US" altLang="ar-IQ" sz="2400" b="1" i="1" dirty="0" smtClean="0"/>
              <a:t>    </a:t>
            </a:r>
            <a:r>
              <a:rPr lang="tr-TR" altLang="ar-IQ" sz="2400" b="1" i="1" dirty="0" smtClean="0"/>
              <a:t>Carbonic </a:t>
            </a:r>
            <a:r>
              <a:rPr lang="en-US" altLang="ar-IQ" sz="2400" b="1" i="1" dirty="0" smtClean="0"/>
              <a:t> </a:t>
            </a:r>
            <a:r>
              <a:rPr lang="tr-TR" altLang="ar-IQ" sz="2400" b="1" i="1" dirty="0" smtClean="0"/>
              <a:t>anhydrase</a:t>
            </a:r>
            <a:r>
              <a:rPr lang="tr-TR" altLang="ar-IQ" sz="2400" i="1" dirty="0" smtClean="0"/>
              <a:t> increases the rate of this reaction.</a:t>
            </a:r>
          </a:p>
          <a:p>
            <a:pPr marL="0" indent="0" eaLnBrk="1" hangingPunct="1">
              <a:buNone/>
            </a:pPr>
            <a:r>
              <a:rPr lang="ar-IQ" altLang="ar-IQ" sz="2400" i="1" dirty="0" smtClean="0"/>
              <a:t> </a:t>
            </a:r>
            <a:endParaRPr lang="en-US" altLang="ar-IQ" sz="2400" i="1" dirty="0" smtClean="0"/>
          </a:p>
          <a:p>
            <a:pPr marL="0" indent="0" eaLnBrk="1" hangingPunct="1">
              <a:buNone/>
            </a:pPr>
            <a:r>
              <a:rPr lang="en-US" altLang="ar-IQ" sz="2400" i="1" dirty="0" smtClean="0"/>
              <a:t>   </a:t>
            </a:r>
            <a:r>
              <a:rPr lang="ar-IQ" altLang="ar-IQ" sz="2400" i="1" dirty="0" smtClean="0"/>
              <a:t> </a:t>
            </a:r>
            <a:r>
              <a:rPr lang="tr-TR" altLang="ar-IQ" sz="2400" i="1" dirty="0" smtClean="0"/>
              <a:t>HCO</a:t>
            </a:r>
            <a:r>
              <a:rPr lang="tr-TR" altLang="ar-IQ" sz="2400" i="1" baseline="-25000" dirty="0" smtClean="0"/>
              <a:t>3</a:t>
            </a:r>
            <a:r>
              <a:rPr lang="tr-TR" altLang="ar-IQ" sz="2400" i="1" baseline="30000" dirty="0" smtClean="0"/>
              <a:t>-</a:t>
            </a:r>
            <a:r>
              <a:rPr lang="tr-TR" altLang="ar-IQ" sz="2400" i="1" dirty="0" smtClean="0"/>
              <a:t>/H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CO</a:t>
            </a:r>
            <a:r>
              <a:rPr lang="tr-TR" altLang="ar-IQ" sz="2400" i="1" baseline="-25000" dirty="0" smtClean="0"/>
              <a:t>3  </a:t>
            </a:r>
            <a:r>
              <a:rPr lang="tr-TR" altLang="ar-IQ" sz="2400" i="1" dirty="0" smtClean="0"/>
              <a:t>= 20/1  when plasma pH=7,4</a:t>
            </a:r>
            <a:r>
              <a:rPr lang="en-US" altLang="ar-IQ" sz="2400" i="1" dirty="0" smtClean="0"/>
              <a:t>.</a:t>
            </a:r>
            <a:endParaRPr lang="tr-TR" altLang="ar-IQ" sz="2400" i="1" dirty="0" smtClean="0"/>
          </a:p>
          <a:p>
            <a:pPr eaLnBrk="1" hangingPunct="1"/>
            <a:endParaRPr lang="en-US" altLang="ar-IQ" sz="2400" i="1" dirty="0" smtClean="0"/>
          </a:p>
          <a:p>
            <a:pPr eaLnBrk="1" hangingPunct="1"/>
            <a:r>
              <a:rPr lang="tr-TR" altLang="ar-IQ" sz="2400" i="1" dirty="0" smtClean="0"/>
              <a:t>When hydrogen ion concentration increases in plasma, HCO</a:t>
            </a:r>
            <a:r>
              <a:rPr lang="tr-TR" altLang="ar-IQ" sz="2400" i="1" baseline="-25000" dirty="0" smtClean="0"/>
              <a:t>3</a:t>
            </a:r>
            <a:r>
              <a:rPr lang="tr-TR" altLang="ar-IQ" sz="2400" i="1" baseline="30000" dirty="0" smtClean="0"/>
              <a:t>- </a:t>
            </a:r>
            <a:r>
              <a:rPr lang="tr-TR" altLang="ar-IQ" sz="2400" i="1" dirty="0" smtClean="0"/>
              <a:t>ions bind H</a:t>
            </a:r>
            <a:r>
              <a:rPr lang="tr-TR" altLang="ar-IQ" sz="2400" i="1" baseline="30000" dirty="0" smtClean="0"/>
              <a:t>+ </a:t>
            </a:r>
            <a:r>
              <a:rPr lang="tr-TR" altLang="ar-IQ" sz="2400" i="1" dirty="0" smtClean="0"/>
              <a:t>forming H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CO</a:t>
            </a:r>
            <a:r>
              <a:rPr lang="tr-TR" altLang="ar-IQ" sz="2400" i="1" baseline="-25000" dirty="0" smtClean="0"/>
              <a:t>3</a:t>
            </a:r>
            <a:r>
              <a:rPr lang="tr-TR" altLang="ar-IQ" sz="2400" i="1" dirty="0" smtClean="0"/>
              <a:t>.</a:t>
            </a:r>
          </a:p>
          <a:p>
            <a:pPr marL="0" indent="0" eaLnBrk="1" hangingPunct="1">
              <a:buNone/>
            </a:pPr>
            <a:r>
              <a:rPr lang="ar-IQ" altLang="ar-IQ" sz="2400" i="1" dirty="0" smtClean="0"/>
              <a:t>  </a:t>
            </a:r>
            <a:r>
              <a:rPr lang="en-US" altLang="ar-IQ" sz="2400" i="1" dirty="0" smtClean="0"/>
              <a:t> </a:t>
            </a:r>
            <a:r>
              <a:rPr lang="tr-TR" altLang="ar-IQ" sz="2400" i="1" dirty="0" smtClean="0"/>
              <a:t>H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CO</a:t>
            </a:r>
            <a:r>
              <a:rPr lang="tr-TR" altLang="ar-IQ" sz="2400" i="1" baseline="-25000" dirty="0" smtClean="0"/>
              <a:t>3 </a:t>
            </a:r>
            <a:r>
              <a:rPr lang="tr-TR" altLang="ar-IQ" sz="2400" i="1" dirty="0" smtClean="0"/>
              <a:t>is converted to CO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 + H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O</a:t>
            </a:r>
          </a:p>
          <a:p>
            <a:pPr marL="0" indent="0" eaLnBrk="1" hangingPunct="1">
              <a:buNone/>
            </a:pPr>
            <a:r>
              <a:rPr lang="ar-IQ" altLang="ar-IQ" sz="2400" i="1" dirty="0" smtClean="0"/>
              <a:t>  </a:t>
            </a:r>
            <a:r>
              <a:rPr lang="tr-TR" altLang="ar-IQ" sz="2400" i="1" dirty="0" smtClean="0"/>
              <a:t> CO</a:t>
            </a:r>
            <a:r>
              <a:rPr lang="tr-TR" altLang="ar-IQ" sz="2400" i="1" baseline="-25000" dirty="0" smtClean="0"/>
              <a:t>2 </a:t>
            </a:r>
            <a:r>
              <a:rPr lang="tr-TR" altLang="ar-IQ" sz="2400" i="1" dirty="0" smtClean="0"/>
              <a:t>is released to atmosphere by lungs  </a:t>
            </a:r>
          </a:p>
        </p:txBody>
      </p:sp>
      <p:sp>
        <p:nvSpPr>
          <p:cNvPr id="86019" name="Line 4"/>
          <p:cNvSpPr>
            <a:spLocks noChangeShapeType="1"/>
          </p:cNvSpPr>
          <p:nvPr/>
        </p:nvSpPr>
        <p:spPr bwMode="auto">
          <a:xfrm>
            <a:off x="2555776" y="105251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86020" name="Line 5"/>
          <p:cNvSpPr>
            <a:spLocks noChangeShapeType="1"/>
          </p:cNvSpPr>
          <p:nvPr/>
        </p:nvSpPr>
        <p:spPr bwMode="auto">
          <a:xfrm>
            <a:off x="5219700" y="105251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86021" name="Line 6"/>
          <p:cNvSpPr>
            <a:spLocks noChangeShapeType="1"/>
          </p:cNvSpPr>
          <p:nvPr/>
        </p:nvSpPr>
        <p:spPr bwMode="auto">
          <a:xfrm flipH="1">
            <a:off x="2555776" y="90805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86022" name="Line 7"/>
          <p:cNvSpPr>
            <a:spLocks noChangeShapeType="1"/>
          </p:cNvSpPr>
          <p:nvPr/>
        </p:nvSpPr>
        <p:spPr bwMode="auto">
          <a:xfrm flipH="1">
            <a:off x="5219700" y="90805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0118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IQ" sz="3200" b="1" i="1" u="sng" dirty="0" smtClean="0"/>
              <a:t>2. </a:t>
            </a:r>
            <a:r>
              <a:rPr lang="tr-TR" altLang="ar-IQ" sz="3200" b="1" i="1" u="sng" dirty="0" smtClean="0"/>
              <a:t>Protein buffer system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785225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ar-IQ" sz="2400" i="1" dirty="0" smtClean="0"/>
              <a:t>In proteins, ionizable R groups (COOH groups of aspartate and glutamate, NH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 groups of lysine, arginine and histidine) and N-terminale </a:t>
            </a:r>
            <a:r>
              <a:rPr lang="tr-TR" altLang="ar-IQ" sz="2400" i="1" dirty="0" smtClean="0">
                <a:sym typeface="Symbol" pitchFamily="18" charset="2"/>
              </a:rPr>
              <a:t></a:t>
            </a:r>
            <a:r>
              <a:rPr lang="tr-TR" altLang="ar-IQ" sz="2400" i="1" dirty="0" smtClean="0"/>
              <a:t>-NH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 groups of some amino acids are responsible for buffering.</a:t>
            </a:r>
          </a:p>
          <a:p>
            <a:pPr eaLnBrk="1" hangingPunct="1">
              <a:lnSpc>
                <a:spcPct val="90000"/>
              </a:lnSpc>
            </a:pPr>
            <a:endParaRPr lang="en-US" altLang="ar-IQ" sz="2400" i="1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ar-IQ" sz="2400" i="1" dirty="0" smtClean="0"/>
              <a:t>Proteins, especially albumin, account for the %95 of the non-bicarbonate buffer value of the plasma.</a:t>
            </a:r>
            <a:endParaRPr lang="en-US" altLang="ar-IQ" sz="2400" i="1" dirty="0" smtClean="0"/>
          </a:p>
          <a:p>
            <a:pPr eaLnBrk="1" hangingPunct="1">
              <a:lnSpc>
                <a:spcPct val="90000"/>
              </a:lnSpc>
            </a:pPr>
            <a:endParaRPr lang="en-US" altLang="ar-IQ" sz="2400" i="1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ar-IQ" sz="2400" i="1" dirty="0" smtClean="0"/>
              <a:t> Buffering effect of proteins is low in plasma</a:t>
            </a:r>
            <a:r>
              <a:rPr lang="en-US" altLang="ar-IQ" sz="2400" i="1" dirty="0" smtClean="0"/>
              <a:t>.</a:t>
            </a:r>
            <a:endParaRPr lang="tr-TR" altLang="ar-IQ" sz="2400" i="1" dirty="0" smtClean="0"/>
          </a:p>
          <a:p>
            <a:pPr eaLnBrk="1" hangingPunct="1">
              <a:lnSpc>
                <a:spcPct val="90000"/>
              </a:lnSpc>
            </a:pPr>
            <a:endParaRPr lang="en-US" altLang="ar-IQ" sz="2400" i="1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ar-IQ" sz="2400" i="1" dirty="0" smtClean="0"/>
              <a:t>Proteins are much more effective buffers in intracellular medium.   </a:t>
            </a:r>
          </a:p>
        </p:txBody>
      </p:sp>
    </p:spTree>
    <p:extLst>
      <p:ext uri="{BB962C8B-B14F-4D97-AF65-F5344CB8AC3E}">
        <p14:creationId xmlns:p14="http://schemas.microsoft.com/office/powerpoint/2010/main" xmlns="" val="1005141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332656"/>
            <a:ext cx="8640960" cy="579350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ar-IQ" sz="2400" i="1" dirty="0" smtClean="0"/>
              <a:t>  </a:t>
            </a:r>
            <a:r>
              <a:rPr lang="tr-TR" altLang="ar-IQ" sz="2400" i="1" dirty="0" smtClean="0"/>
              <a:t>The most important buffer groups of proteins in the </a:t>
            </a:r>
            <a:endParaRPr lang="en-US" altLang="ar-IQ" sz="2400" i="1" dirty="0" smtClean="0"/>
          </a:p>
          <a:p>
            <a:pPr marL="0" indent="0" eaLnBrk="1" hangingPunct="1">
              <a:buNone/>
            </a:pPr>
            <a:r>
              <a:rPr lang="en-US" altLang="ar-IQ" sz="2400" i="1" dirty="0" smtClean="0"/>
              <a:t> </a:t>
            </a:r>
          </a:p>
          <a:p>
            <a:pPr marL="0" indent="0" eaLnBrk="1" hangingPunct="1">
              <a:buNone/>
            </a:pPr>
            <a:r>
              <a:rPr lang="tr-TR" altLang="ar-IQ" sz="2400" i="1" dirty="0" smtClean="0"/>
              <a:t>physiological pH range are the imidazole groups of histidine </a:t>
            </a:r>
            <a:endParaRPr lang="en-US" altLang="ar-IQ" sz="2400" i="1" dirty="0" smtClean="0"/>
          </a:p>
          <a:p>
            <a:pPr marL="0" indent="0" eaLnBrk="1" hangingPunct="1">
              <a:buNone/>
            </a:pPr>
            <a:endParaRPr lang="en-US" altLang="ar-IQ" sz="2400" i="1" dirty="0" smtClean="0"/>
          </a:p>
          <a:p>
            <a:pPr marL="0" indent="0" eaLnBrk="1" hangingPunct="1">
              <a:buNone/>
            </a:pPr>
            <a:r>
              <a:rPr lang="en-US" altLang="ar-IQ" sz="2400" i="1" dirty="0" smtClean="0"/>
              <a:t> </a:t>
            </a:r>
            <a:r>
              <a:rPr lang="tr-TR" altLang="ar-IQ" sz="2400" i="1" dirty="0" smtClean="0"/>
              <a:t>which has a pKa value of 6.5 </a:t>
            </a:r>
            <a:r>
              <a:rPr lang="en-US" altLang="ar-IQ" sz="2400" i="1" dirty="0" smtClean="0"/>
              <a:t>.</a:t>
            </a:r>
            <a:endParaRPr lang="ar-IQ" altLang="ar-IQ" sz="2400" i="1" dirty="0" smtClean="0"/>
          </a:p>
          <a:p>
            <a:pPr marL="0" indent="0" eaLnBrk="1" hangingPunct="1">
              <a:buNone/>
            </a:pPr>
            <a:endParaRPr lang="tr-TR" altLang="ar-IQ" sz="2400" i="1" dirty="0" smtClean="0"/>
          </a:p>
          <a:p>
            <a:pPr marL="0" indent="0" eaLnBrk="1" hangingPunct="1">
              <a:buNone/>
            </a:pPr>
            <a:r>
              <a:rPr lang="ar-IQ" altLang="ar-IQ" sz="2400" i="1" dirty="0" smtClean="0"/>
              <a:t> </a:t>
            </a:r>
            <a:endParaRPr lang="en-US" altLang="ar-IQ" sz="2400" i="1" dirty="0" smtClean="0"/>
          </a:p>
          <a:p>
            <a:pPr marL="0" indent="0" eaLnBrk="1" hangingPunct="1">
              <a:buNone/>
            </a:pPr>
            <a:r>
              <a:rPr lang="tr-TR" altLang="ar-IQ" sz="2400" i="1" dirty="0" smtClean="0"/>
              <a:t>Each albumin molecule contains</a:t>
            </a:r>
            <a:r>
              <a:rPr lang="en-US" altLang="ar-IQ" sz="2400" i="1" dirty="0" smtClean="0"/>
              <a:t>1</a:t>
            </a:r>
            <a:r>
              <a:rPr lang="tr-TR" altLang="ar-IQ" sz="2400" i="1" dirty="0" smtClean="0"/>
              <a:t>6</a:t>
            </a:r>
            <a:r>
              <a:rPr lang="en-US" altLang="ar-IQ" sz="2400" i="1" dirty="0" smtClean="0"/>
              <a:t> </a:t>
            </a:r>
            <a:r>
              <a:rPr lang="tr-TR" altLang="ar-IQ" sz="2400" i="1" dirty="0" smtClean="0"/>
              <a:t>histidines</a:t>
            </a:r>
            <a:r>
              <a:rPr lang="en-US" altLang="ar-IQ" dirty="0" smtClean="0"/>
              <a:t>.</a:t>
            </a:r>
            <a:r>
              <a:rPr lang="ar-IQ" altLang="ar-IQ" dirty="0" smtClean="0"/>
              <a:t> </a:t>
            </a:r>
            <a:endParaRPr lang="tr-TR" altLang="ar-IQ" dirty="0" smtClean="0"/>
          </a:p>
        </p:txBody>
      </p:sp>
    </p:spTree>
    <p:extLst>
      <p:ext uri="{BB962C8B-B14F-4D97-AF65-F5344CB8AC3E}">
        <p14:creationId xmlns:p14="http://schemas.microsoft.com/office/powerpoint/2010/main" xmlns="" val="2437454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86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958013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F46C13-B6F1-4DAE-B837-1FB7AFBE8B6C}" type="slidenum">
              <a:rPr lang="ar-SA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ar-IQ" sz="4000" b="1" i="1" u="sng" dirty="0" smtClean="0"/>
              <a:t>Buffering Systems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/>
            <a:r>
              <a:rPr lang="tr-TR" altLang="ar-IQ" sz="2400" i="1" dirty="0" smtClean="0"/>
              <a:t>Buffers are aqueous systems that tend to resist changes in pH when small amounts of strong acid [H</a:t>
            </a:r>
            <a:r>
              <a:rPr lang="tr-TR" altLang="ar-IQ" sz="2400" i="1" baseline="30000" dirty="0" smtClean="0"/>
              <a:t>+</a:t>
            </a:r>
            <a:r>
              <a:rPr lang="tr-TR" altLang="ar-IQ" sz="2400" i="1" dirty="0" smtClean="0"/>
              <a:t>] or strong base [OH</a:t>
            </a:r>
            <a:r>
              <a:rPr lang="tr-TR" altLang="ar-IQ" sz="2400" i="1" baseline="30000" dirty="0" smtClean="0"/>
              <a:t>-</a:t>
            </a:r>
            <a:r>
              <a:rPr lang="tr-TR" altLang="ar-IQ" sz="2400" i="1" dirty="0" smtClean="0"/>
              <a:t>] are added.</a:t>
            </a:r>
          </a:p>
          <a:p>
            <a:pPr eaLnBrk="1" hangingPunct="1"/>
            <a:endParaRPr lang="en-US" altLang="ar-IQ" sz="2400" i="1" dirty="0" smtClean="0"/>
          </a:p>
          <a:p>
            <a:pPr eaLnBrk="1" hangingPunct="1"/>
            <a:r>
              <a:rPr lang="tr-TR" altLang="ar-IQ" sz="2400" i="1" dirty="0" smtClean="0"/>
              <a:t>A buffer system consists of a weak acid (the proton donor) and its conjugate base (the proton acceptor).</a:t>
            </a:r>
          </a:p>
          <a:p>
            <a:pPr eaLnBrk="1" hangingPunct="1"/>
            <a:endParaRPr lang="en-US" altLang="ar-IQ" sz="2400" i="1" dirty="0" smtClean="0"/>
          </a:p>
          <a:p>
            <a:pPr eaLnBrk="1" hangingPunct="1"/>
            <a:r>
              <a:rPr lang="tr-TR" altLang="ar-IQ" sz="2400" i="1" dirty="0" smtClean="0"/>
              <a:t>A mixture of equal concentrations of acetic acid and acetate ion is a buffer system.  </a:t>
            </a:r>
          </a:p>
        </p:txBody>
      </p:sp>
    </p:spTree>
    <p:extLst>
      <p:ext uri="{BB962C8B-B14F-4D97-AF65-F5344CB8AC3E}">
        <p14:creationId xmlns:p14="http://schemas.microsoft.com/office/powerpoint/2010/main" xmlns="" val="22348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13092" cy="6121400"/>
          </a:xfrm>
        </p:spPr>
        <p:txBody>
          <a:bodyPr/>
          <a:lstStyle/>
          <a:p>
            <a:pPr eaLnBrk="1" hangingPunct="1"/>
            <a:r>
              <a:rPr lang="tr-TR" altLang="ar-IQ" sz="2400" i="1" dirty="0" smtClean="0"/>
              <a:t>When a strong acid (HCl) is added:</a:t>
            </a:r>
          </a:p>
          <a:p>
            <a:pPr eaLnBrk="1" hangingPunct="1"/>
            <a:endParaRPr lang="tr-TR" altLang="ar-IQ" sz="2400" i="1" dirty="0" smtClean="0"/>
          </a:p>
          <a:p>
            <a:pPr marL="0" indent="0" eaLnBrk="1" hangingPunct="1">
              <a:buNone/>
            </a:pPr>
            <a:r>
              <a:rPr lang="ar-IQ" altLang="ar-IQ" sz="2400" b="1" i="1" dirty="0" smtClean="0"/>
              <a:t>   </a:t>
            </a:r>
            <a:r>
              <a:rPr lang="tr-TR" altLang="ar-IQ" sz="2400" b="1" i="1" dirty="0" smtClean="0"/>
              <a:t>CH3COO</a:t>
            </a:r>
            <a:r>
              <a:rPr lang="tr-TR" altLang="ar-IQ" sz="2400" i="1" baseline="30000" dirty="0" smtClean="0"/>
              <a:t>-</a:t>
            </a:r>
            <a:r>
              <a:rPr lang="tr-TR" altLang="ar-IQ" sz="2400" i="1" dirty="0" smtClean="0"/>
              <a:t>  +  </a:t>
            </a:r>
            <a:r>
              <a:rPr lang="tr-TR" altLang="ar-IQ" sz="2400" b="1" i="1" dirty="0" smtClean="0"/>
              <a:t>H</a:t>
            </a:r>
            <a:r>
              <a:rPr lang="tr-TR" altLang="ar-IQ" sz="2400" i="1" dirty="0" smtClean="0"/>
              <a:t>Cl   </a:t>
            </a:r>
            <a:r>
              <a:rPr lang="tr-TR" altLang="ar-IQ" sz="2400" i="1" dirty="0" smtClean="0">
                <a:sym typeface="Symbol" pitchFamily="18" charset="2"/>
              </a:rPr>
              <a:t></a:t>
            </a:r>
            <a:r>
              <a:rPr lang="tr-TR" altLang="ar-IQ" sz="2400" i="1" dirty="0" smtClean="0"/>
              <a:t>   </a:t>
            </a:r>
            <a:r>
              <a:rPr lang="tr-TR" altLang="ar-IQ" sz="2400" b="1" i="1" dirty="0" smtClean="0"/>
              <a:t>CH3COOH </a:t>
            </a:r>
            <a:r>
              <a:rPr lang="tr-TR" altLang="ar-IQ" sz="2400" i="1" dirty="0" smtClean="0"/>
              <a:t>+ Cl</a:t>
            </a:r>
            <a:r>
              <a:rPr lang="tr-TR" altLang="ar-IQ" sz="2400" i="1" baseline="30000" dirty="0" smtClean="0"/>
              <a:t>-</a:t>
            </a:r>
          </a:p>
          <a:p>
            <a:pPr eaLnBrk="1" hangingPunct="1"/>
            <a:endParaRPr lang="tr-TR" altLang="ar-IQ" sz="2400" i="1" baseline="30000" dirty="0" smtClean="0"/>
          </a:p>
          <a:p>
            <a:pPr eaLnBrk="1" hangingPunct="1"/>
            <a:endParaRPr lang="en-US" altLang="ar-IQ" sz="2400" i="1" dirty="0" smtClean="0"/>
          </a:p>
          <a:p>
            <a:pPr eaLnBrk="1" hangingPunct="1"/>
            <a:r>
              <a:rPr lang="tr-TR" altLang="ar-IQ" sz="2400" i="1" dirty="0" smtClean="0"/>
              <a:t>When a strong base (NaOH) is added:</a:t>
            </a:r>
          </a:p>
          <a:p>
            <a:pPr eaLnBrk="1" hangingPunct="1"/>
            <a:endParaRPr lang="tr-TR" altLang="ar-IQ" sz="2400" i="1" baseline="30000" dirty="0" smtClean="0"/>
          </a:p>
          <a:p>
            <a:pPr eaLnBrk="1" hangingPunct="1"/>
            <a:endParaRPr lang="tr-TR" altLang="ar-IQ" sz="2400" i="1" baseline="30000" dirty="0" smtClean="0"/>
          </a:p>
          <a:p>
            <a:pPr marL="0" indent="0" eaLnBrk="1" hangingPunct="1">
              <a:buNone/>
            </a:pPr>
            <a:r>
              <a:rPr lang="ar-IQ" altLang="ar-IQ" sz="2400" i="1" dirty="0" smtClean="0"/>
              <a:t>  </a:t>
            </a:r>
            <a:r>
              <a:rPr lang="tr-TR" altLang="ar-IQ" sz="2400" i="1" dirty="0" smtClean="0"/>
              <a:t>CH</a:t>
            </a:r>
            <a:r>
              <a:rPr lang="tr-TR" altLang="ar-IQ" sz="2400" i="1" baseline="-25000" dirty="0" smtClean="0"/>
              <a:t>3</a:t>
            </a:r>
            <a:r>
              <a:rPr lang="tr-TR" altLang="ar-IQ" sz="2400" i="1" dirty="0" smtClean="0"/>
              <a:t>COO</a:t>
            </a:r>
            <a:r>
              <a:rPr lang="tr-TR" altLang="ar-IQ" sz="2400" b="1" i="1" dirty="0" smtClean="0"/>
              <a:t>H</a:t>
            </a:r>
            <a:r>
              <a:rPr lang="tr-TR" altLang="ar-IQ" sz="2400" i="1" dirty="0" smtClean="0"/>
              <a:t> +Na</a:t>
            </a:r>
            <a:r>
              <a:rPr lang="tr-TR" altLang="ar-IQ" sz="2400" b="1" i="1" dirty="0" smtClean="0"/>
              <a:t>OH</a:t>
            </a:r>
            <a:r>
              <a:rPr lang="tr-TR" altLang="ar-IQ" sz="2400" i="1" dirty="0" smtClean="0"/>
              <a:t> </a:t>
            </a:r>
            <a:r>
              <a:rPr lang="tr-TR" altLang="ar-IQ" sz="2400" i="1" dirty="0" smtClean="0">
                <a:sym typeface="Symbol" pitchFamily="18" charset="2"/>
              </a:rPr>
              <a:t></a:t>
            </a:r>
            <a:r>
              <a:rPr lang="tr-TR" altLang="ar-IQ" sz="2400" i="1" dirty="0" smtClean="0"/>
              <a:t> CH3COO</a:t>
            </a:r>
            <a:r>
              <a:rPr lang="tr-TR" altLang="ar-IQ" sz="2400" i="1" baseline="30000" dirty="0" smtClean="0"/>
              <a:t>-</a:t>
            </a:r>
            <a:r>
              <a:rPr lang="tr-TR" altLang="ar-IQ" sz="2400" i="1" dirty="0" smtClean="0"/>
              <a:t> +</a:t>
            </a:r>
            <a:r>
              <a:rPr lang="tr-TR" altLang="ar-IQ" sz="2400" b="1" i="1" dirty="0" smtClean="0"/>
              <a:t>H</a:t>
            </a:r>
            <a:r>
              <a:rPr lang="tr-TR" altLang="ar-IQ" sz="2400" b="1" i="1" baseline="-25000" dirty="0" smtClean="0"/>
              <a:t>2</a:t>
            </a:r>
            <a:r>
              <a:rPr lang="tr-TR" altLang="ar-IQ" sz="2400" b="1" i="1" dirty="0" smtClean="0"/>
              <a:t>O</a:t>
            </a:r>
            <a:r>
              <a:rPr lang="tr-TR" altLang="ar-IQ" sz="2400" i="1" dirty="0" smtClean="0"/>
              <a:t>+Na</a:t>
            </a:r>
            <a:r>
              <a:rPr lang="tr-TR" altLang="ar-IQ" sz="2400" b="1" i="1" baseline="30000" dirty="0" smtClean="0"/>
              <a:t>+</a:t>
            </a:r>
          </a:p>
          <a:p>
            <a:pPr eaLnBrk="1" hangingPunct="1"/>
            <a:endParaRPr lang="tr-TR" altLang="ar-IQ" sz="2400" b="1" i="1" baseline="30000" dirty="0" smtClean="0"/>
          </a:p>
          <a:p>
            <a:pPr eaLnBrk="1" hangingPunct="1"/>
            <a:endParaRPr lang="en-US" altLang="ar-IQ" sz="2400" i="1" dirty="0" smtClean="0"/>
          </a:p>
          <a:p>
            <a:pPr eaLnBrk="1" hangingPunct="1"/>
            <a:r>
              <a:rPr lang="tr-TR" altLang="ar-IQ" sz="2400" i="1" dirty="0" smtClean="0"/>
              <a:t>Buffering mechanism for weak base and its conjugate acid is also same.</a:t>
            </a:r>
          </a:p>
        </p:txBody>
      </p:sp>
    </p:spTree>
    <p:extLst>
      <p:ext uri="{BB962C8B-B14F-4D97-AF65-F5344CB8AC3E}">
        <p14:creationId xmlns:p14="http://schemas.microsoft.com/office/powerpoint/2010/main" xmlns="" val="182211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49275"/>
            <a:ext cx="8785225" cy="5903913"/>
          </a:xfrm>
        </p:spPr>
        <p:txBody>
          <a:bodyPr/>
          <a:lstStyle/>
          <a:p>
            <a:pPr eaLnBrk="1" hangingPunct="1"/>
            <a:r>
              <a:rPr lang="tr-TR" altLang="ar-IQ" sz="2400" i="1" dirty="0" smtClean="0"/>
              <a:t>pH of the buffers is calculated by the equation of Henderson-Hasselbach.</a:t>
            </a:r>
          </a:p>
          <a:p>
            <a:pPr eaLnBrk="1" hangingPunct="1"/>
            <a:endParaRPr lang="tr-TR" altLang="ar-IQ" sz="2400" i="1" dirty="0" smtClean="0"/>
          </a:p>
          <a:p>
            <a:pPr marL="0" indent="0" eaLnBrk="1" hangingPunct="1">
              <a:buNone/>
            </a:pPr>
            <a:r>
              <a:rPr lang="tr-TR" altLang="ar-IQ" sz="2400" i="1" dirty="0" smtClean="0"/>
              <a:t>                           </a:t>
            </a:r>
            <a:r>
              <a:rPr lang="tr-TR" altLang="ar-IQ" sz="2400" i="1" dirty="0" smtClean="0">
                <a:sym typeface="Symbol" pitchFamily="18" charset="2"/>
              </a:rPr>
              <a:t>Conju</a:t>
            </a:r>
            <a:r>
              <a:rPr lang="tr-TR" altLang="ar-IQ" sz="2400" i="1" dirty="0" smtClean="0"/>
              <a:t>gate base</a:t>
            </a:r>
            <a:r>
              <a:rPr lang="tr-TR" altLang="ar-IQ" sz="2400" i="1" dirty="0" smtClean="0">
                <a:sym typeface="Symbol" pitchFamily="18" charset="2"/>
              </a:rPr>
              <a:t></a:t>
            </a:r>
            <a:endParaRPr lang="tr-TR" altLang="ar-IQ" sz="2400" i="1" dirty="0" smtClean="0"/>
          </a:p>
          <a:p>
            <a:pPr marL="0" indent="0" eaLnBrk="1" hangingPunct="1">
              <a:buNone/>
            </a:pPr>
            <a:r>
              <a:rPr lang="ar-IQ" altLang="ar-IQ" sz="2400" i="1" dirty="0" smtClean="0"/>
              <a:t> </a:t>
            </a:r>
            <a:r>
              <a:rPr lang="tr-TR" altLang="ar-IQ" sz="2400" i="1" dirty="0" smtClean="0"/>
              <a:t>  pH= pK</a:t>
            </a:r>
            <a:r>
              <a:rPr lang="tr-TR" altLang="ar-IQ" sz="2400" i="1" baseline="-25000" dirty="0" smtClean="0"/>
              <a:t>a</a:t>
            </a:r>
            <a:r>
              <a:rPr lang="tr-TR" altLang="ar-IQ" sz="2400" i="1" dirty="0" smtClean="0"/>
              <a:t>+ log  </a:t>
            </a:r>
            <a:r>
              <a:rPr lang="tr-TR" altLang="ar-IQ" sz="2400" i="1" dirty="0" smtClean="0">
                <a:sym typeface="Symbol" pitchFamily="18" charset="2"/>
              </a:rPr>
              <a:t></a:t>
            </a:r>
            <a:endParaRPr lang="tr-TR" altLang="ar-IQ" sz="2400" i="1" dirty="0" smtClean="0"/>
          </a:p>
          <a:p>
            <a:pPr marL="0" indent="0" eaLnBrk="1" hangingPunct="1">
              <a:buNone/>
            </a:pPr>
            <a:r>
              <a:rPr lang="tr-TR" altLang="ar-IQ" sz="2400" i="1" dirty="0" smtClean="0"/>
              <a:t>                               </a:t>
            </a:r>
            <a:r>
              <a:rPr lang="tr-TR" altLang="ar-IQ" sz="2400" i="1" dirty="0" smtClean="0">
                <a:sym typeface="Symbol" pitchFamily="18" charset="2"/>
              </a:rPr>
              <a:t>Weak acid</a:t>
            </a:r>
            <a:r>
              <a:rPr lang="tr-TR" altLang="ar-IQ" sz="2400" i="1" dirty="0" smtClean="0"/>
              <a:t> </a:t>
            </a:r>
          </a:p>
          <a:p>
            <a:pPr eaLnBrk="1" hangingPunct="1"/>
            <a:endParaRPr lang="tr-TR" altLang="ar-IQ" sz="2400" i="1" dirty="0" smtClean="0"/>
          </a:p>
          <a:p>
            <a:pPr eaLnBrk="1" hangingPunct="1"/>
            <a:endParaRPr lang="en-US" altLang="ar-IQ" sz="2400" i="1" dirty="0" smtClean="0"/>
          </a:p>
          <a:p>
            <a:pPr eaLnBrk="1" hangingPunct="1"/>
            <a:r>
              <a:rPr lang="tr-TR" altLang="ar-IQ" sz="2400" i="1" dirty="0" smtClean="0"/>
              <a:t>When the conjugate base and weak acid at equal concentrations, the buffer has the maximum buffering capacity and pH= pKa. </a:t>
            </a:r>
          </a:p>
        </p:txBody>
      </p:sp>
    </p:spTree>
    <p:extLst>
      <p:ext uri="{BB962C8B-B14F-4D97-AF65-F5344CB8AC3E}">
        <p14:creationId xmlns:p14="http://schemas.microsoft.com/office/powerpoint/2010/main" xmlns="" val="206279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549275"/>
            <a:ext cx="8642350" cy="5903913"/>
          </a:xfrm>
        </p:spPr>
        <p:txBody>
          <a:bodyPr/>
          <a:lstStyle/>
          <a:p>
            <a:pPr eaLnBrk="1" hangingPunct="1"/>
            <a:r>
              <a:rPr lang="tr-TR" altLang="ar-IQ" sz="2400" i="1" dirty="0" smtClean="0"/>
              <a:t>Buffering has the most effectivity at the point of </a:t>
            </a:r>
          </a:p>
          <a:p>
            <a:pPr marL="0" indent="0" eaLnBrk="1" hangingPunct="1">
              <a:buNone/>
            </a:pPr>
            <a:r>
              <a:rPr lang="ar-IQ" altLang="ar-IQ" sz="2400" i="1" dirty="0" smtClean="0">
                <a:sym typeface="Symbol" pitchFamily="18" charset="2"/>
              </a:rPr>
              <a:t>  </a:t>
            </a:r>
            <a:r>
              <a:rPr lang="en-US" altLang="ar-IQ" sz="2400" i="1" dirty="0" smtClean="0">
                <a:sym typeface="Symbol" pitchFamily="18" charset="2"/>
              </a:rPr>
              <a:t>     </a:t>
            </a:r>
            <a:r>
              <a:rPr lang="ar-IQ" altLang="ar-IQ" sz="2400" i="1" dirty="0" smtClean="0">
                <a:sym typeface="Symbol" pitchFamily="18" charset="2"/>
              </a:rPr>
              <a:t> </a:t>
            </a:r>
            <a:r>
              <a:rPr lang="tr-TR" altLang="ar-IQ" sz="2400" i="1" dirty="0" smtClean="0">
                <a:sym typeface="Symbol" pitchFamily="18" charset="2"/>
              </a:rPr>
              <a:t>Conju</a:t>
            </a:r>
            <a:r>
              <a:rPr lang="tr-TR" altLang="ar-IQ" sz="2400" i="1" dirty="0" smtClean="0"/>
              <a:t>gate base</a:t>
            </a:r>
            <a:r>
              <a:rPr lang="tr-TR" altLang="ar-IQ" sz="2400" i="1" dirty="0" smtClean="0">
                <a:sym typeface="Symbol" pitchFamily="18" charset="2"/>
              </a:rPr>
              <a:t></a:t>
            </a:r>
            <a:r>
              <a:rPr lang="tr-TR" altLang="ar-IQ" sz="2400" i="1" dirty="0" smtClean="0"/>
              <a:t> / </a:t>
            </a:r>
            <a:r>
              <a:rPr lang="tr-TR" altLang="ar-IQ" sz="2400" i="1" dirty="0" smtClean="0">
                <a:sym typeface="Symbol" pitchFamily="18" charset="2"/>
              </a:rPr>
              <a:t>weak acid</a:t>
            </a:r>
            <a:r>
              <a:rPr lang="en-US" altLang="ar-IQ" sz="2400" i="1" dirty="0" smtClean="0">
                <a:sym typeface="Symbol" pitchFamily="18" charset="2"/>
              </a:rPr>
              <a:t> </a:t>
            </a:r>
            <a:r>
              <a:rPr lang="tr-TR" altLang="ar-IQ" sz="2400" i="1" dirty="0" smtClean="0"/>
              <a:t>= 0,1 – 10.0</a:t>
            </a:r>
          </a:p>
          <a:p>
            <a:pPr eaLnBrk="1" hangingPunct="1"/>
            <a:endParaRPr lang="tr-TR" altLang="ar-IQ" sz="2400" i="1" dirty="0" smtClean="0"/>
          </a:p>
          <a:p>
            <a:pPr eaLnBrk="1" hangingPunct="1"/>
            <a:endParaRPr lang="en-US" altLang="ar-IQ" sz="2400" i="1" dirty="0" smtClean="0"/>
          </a:p>
          <a:p>
            <a:pPr eaLnBrk="1" hangingPunct="1"/>
            <a:endParaRPr lang="en-US" altLang="ar-IQ" sz="2400" i="1" dirty="0" smtClean="0"/>
          </a:p>
          <a:p>
            <a:pPr eaLnBrk="1" hangingPunct="1"/>
            <a:r>
              <a:rPr lang="tr-TR" altLang="ar-IQ" sz="2400" i="1" dirty="0" smtClean="0"/>
              <a:t>A buffer system is maximally effective at a pH close to its pK</a:t>
            </a:r>
            <a:r>
              <a:rPr lang="tr-TR" altLang="ar-IQ" sz="2400" i="1" baseline="-25000" dirty="0" smtClean="0"/>
              <a:t>a.</a:t>
            </a:r>
          </a:p>
        </p:txBody>
      </p:sp>
    </p:spTree>
    <p:extLst>
      <p:ext uri="{BB962C8B-B14F-4D97-AF65-F5344CB8AC3E}">
        <p14:creationId xmlns:p14="http://schemas.microsoft.com/office/powerpoint/2010/main" xmlns="" val="3133406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ar-IQ" sz="3600" b="1" i="1" u="sng" dirty="0" smtClean="0"/>
              <a:t>ACID-BASE BALANCE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ar-IQ" sz="2400" i="1" dirty="0" smtClean="0"/>
              <a:t>The end-products of the catabolism of carbonhydrates, lipids and proteins are generally acidic molecules in living organisms.</a:t>
            </a:r>
          </a:p>
          <a:p>
            <a:pPr eaLnBrk="1" hangingPunct="1">
              <a:lnSpc>
                <a:spcPct val="90000"/>
              </a:lnSpc>
            </a:pPr>
            <a:endParaRPr lang="en-US" altLang="ar-IQ" sz="2400" i="1" dirty="0" smtClean="0"/>
          </a:p>
          <a:p>
            <a:pPr eaLnBrk="1" hangingPunct="1">
              <a:lnSpc>
                <a:spcPct val="90000"/>
              </a:lnSpc>
            </a:pPr>
            <a:endParaRPr lang="en-US" altLang="ar-IQ" sz="2400" i="1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ar-IQ" sz="2400" i="1" dirty="0" smtClean="0"/>
              <a:t> In metabolic reactions, 22 000 mEq acid (organic acids, inorganic acids and CO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) is produced per day.</a:t>
            </a:r>
          </a:p>
          <a:p>
            <a:pPr eaLnBrk="1" hangingPunct="1">
              <a:lnSpc>
                <a:spcPct val="90000"/>
              </a:lnSpc>
            </a:pPr>
            <a:endParaRPr lang="en-US" altLang="ar-IQ" sz="2400" i="1" dirty="0" smtClean="0"/>
          </a:p>
          <a:p>
            <a:pPr eaLnBrk="1" hangingPunct="1">
              <a:lnSpc>
                <a:spcPct val="90000"/>
              </a:lnSpc>
            </a:pPr>
            <a:endParaRPr lang="en-US" altLang="ar-IQ" sz="2400" i="1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ar-IQ" sz="2400" i="1" dirty="0" smtClean="0"/>
              <a:t>H</a:t>
            </a:r>
            <a:r>
              <a:rPr lang="tr-TR" altLang="ar-IQ" sz="2400" b="1" i="1" baseline="30000" dirty="0" smtClean="0"/>
              <a:t>+</a:t>
            </a:r>
            <a:r>
              <a:rPr lang="tr-TR" altLang="ar-IQ" sz="2400" i="1" dirty="0" smtClean="0"/>
              <a:t> is a direct participant for many reactions, and enzymes and many molecules contain ionizable groups with characteristic pKa values. </a:t>
            </a:r>
          </a:p>
          <a:p>
            <a:pPr eaLnBrk="1" hangingPunct="1">
              <a:lnSpc>
                <a:spcPct val="90000"/>
              </a:lnSpc>
            </a:pPr>
            <a:endParaRPr lang="tr-TR" altLang="ar-IQ" sz="2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626549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04813"/>
            <a:ext cx="8785225" cy="5721350"/>
          </a:xfrm>
        </p:spPr>
        <p:txBody>
          <a:bodyPr/>
          <a:lstStyle/>
          <a:p>
            <a:pPr eaLnBrk="1" hangingPunct="1"/>
            <a:r>
              <a:rPr lang="tr-TR" altLang="ar-IQ" sz="2400" i="1" dirty="0" smtClean="0"/>
              <a:t>An increase of H</a:t>
            </a:r>
            <a:r>
              <a:rPr lang="tr-TR" altLang="ar-IQ" sz="2400" b="1" i="1" baseline="30000" dirty="0" smtClean="0"/>
              <a:t>+</a:t>
            </a:r>
            <a:r>
              <a:rPr lang="tr-TR" altLang="ar-IQ" sz="2400" i="1" dirty="0" smtClean="0"/>
              <a:t> concentration can easily alter the charges and functions of proteins, enzymes, nucleic acids, some hormones and membranes.</a:t>
            </a:r>
          </a:p>
          <a:p>
            <a:pPr eaLnBrk="1" hangingPunct="1"/>
            <a:endParaRPr lang="en-US" altLang="ar-IQ" sz="2400" i="1" dirty="0" smtClean="0"/>
          </a:p>
          <a:p>
            <a:pPr eaLnBrk="1" hangingPunct="1"/>
            <a:endParaRPr lang="en-US" altLang="ar-IQ" sz="2400" i="1" dirty="0" smtClean="0"/>
          </a:p>
          <a:p>
            <a:pPr eaLnBrk="1" hangingPunct="1"/>
            <a:r>
              <a:rPr lang="tr-TR" altLang="ar-IQ" sz="2400" i="1" dirty="0" smtClean="0"/>
              <a:t>Normal blood pH is 7</a:t>
            </a:r>
            <a:r>
              <a:rPr lang="en-US" altLang="ar-IQ" sz="2400" i="1" dirty="0" smtClean="0"/>
              <a:t>.</a:t>
            </a:r>
            <a:r>
              <a:rPr lang="tr-TR" altLang="ar-IQ" sz="2400" i="1" dirty="0" smtClean="0"/>
              <a:t>35</a:t>
            </a:r>
            <a:r>
              <a:rPr lang="en-US" altLang="ar-IQ" sz="2400" i="1" dirty="0" smtClean="0"/>
              <a:t> to </a:t>
            </a:r>
            <a:r>
              <a:rPr lang="tr-TR" altLang="ar-IQ" sz="2400" i="1" dirty="0" smtClean="0"/>
              <a:t>7</a:t>
            </a:r>
            <a:r>
              <a:rPr lang="en-US" altLang="ar-IQ" sz="2400" i="1" dirty="0" smtClean="0"/>
              <a:t>.</a:t>
            </a:r>
            <a:r>
              <a:rPr lang="tr-TR" altLang="ar-IQ" sz="2400" i="1" dirty="0" smtClean="0"/>
              <a:t>45. Values below 6,8 or above 7,70 are seldom compatible with life.</a:t>
            </a:r>
          </a:p>
          <a:p>
            <a:pPr eaLnBrk="1" hangingPunct="1"/>
            <a:endParaRPr lang="en-US" altLang="ar-IQ" sz="2400" i="1" dirty="0" smtClean="0"/>
          </a:p>
          <a:p>
            <a:pPr eaLnBrk="1" hangingPunct="1"/>
            <a:endParaRPr lang="en-US" altLang="ar-IQ" sz="2400" i="1" dirty="0" smtClean="0"/>
          </a:p>
          <a:p>
            <a:pPr eaLnBrk="1" hangingPunct="1"/>
            <a:r>
              <a:rPr lang="tr-TR" altLang="ar-IQ" sz="2400" i="1" dirty="0" smtClean="0"/>
              <a:t>In living organisms, pH of the body fluids are tightly regulated by biological buffers and some organs (lungs and kidneys).  </a:t>
            </a:r>
          </a:p>
        </p:txBody>
      </p:sp>
    </p:spTree>
    <p:extLst>
      <p:ext uri="{BB962C8B-B14F-4D97-AF65-F5344CB8AC3E}">
        <p14:creationId xmlns:p14="http://schemas.microsoft.com/office/powerpoint/2010/main" xmlns="" val="241160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ar-IQ" sz="4000" b="1" i="1" u="sng" dirty="0" smtClean="0"/>
              <a:t>Biological Buffering Systems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268760"/>
            <a:ext cx="8784976" cy="4857403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ar-IQ" sz="2800" b="1" i="1" dirty="0" smtClean="0"/>
              <a:t> </a:t>
            </a:r>
            <a:r>
              <a:rPr lang="tr-TR" altLang="ar-IQ" sz="2800" b="1" i="1" dirty="0" smtClean="0"/>
              <a:t>1. Bicarbonate/carbonic acid buffer system</a:t>
            </a:r>
            <a:r>
              <a:rPr lang="en-US" altLang="ar-IQ" sz="2800" b="1" i="1" dirty="0" smtClean="0"/>
              <a:t>.</a:t>
            </a:r>
            <a:endParaRPr lang="ar-IQ" altLang="ar-IQ" sz="2800" b="1" i="1" dirty="0" smtClean="0"/>
          </a:p>
          <a:p>
            <a:pPr marL="0" indent="0" eaLnBrk="1" hangingPunct="1">
              <a:buNone/>
            </a:pPr>
            <a:endParaRPr lang="tr-TR" altLang="ar-IQ" sz="2800" b="1" i="1" dirty="0" smtClean="0"/>
          </a:p>
          <a:p>
            <a:pPr eaLnBrk="1" hangingPunct="1">
              <a:buNone/>
            </a:pPr>
            <a:r>
              <a:rPr lang="en-US" altLang="ar-IQ" sz="2800" b="1" i="1" dirty="0" smtClean="0"/>
              <a:t> </a:t>
            </a:r>
            <a:r>
              <a:rPr lang="tr-TR" altLang="ar-IQ" sz="2800" b="1" i="1" dirty="0" smtClean="0"/>
              <a:t>2. Protein buffer system</a:t>
            </a:r>
            <a:r>
              <a:rPr lang="en-US" altLang="ar-IQ" sz="2800" b="1" i="1" dirty="0" smtClean="0"/>
              <a:t>.</a:t>
            </a:r>
            <a:r>
              <a:rPr lang="tr-TR" altLang="ar-IQ" sz="2800" b="1" i="1" dirty="0" smtClean="0"/>
              <a:t> </a:t>
            </a:r>
            <a:endParaRPr lang="ar-IQ" altLang="ar-IQ" sz="2800" b="1" i="1" dirty="0" smtClean="0"/>
          </a:p>
          <a:p>
            <a:pPr marL="0" indent="0" eaLnBrk="1" hangingPunct="1">
              <a:buNone/>
            </a:pPr>
            <a:endParaRPr lang="tr-TR" altLang="ar-IQ" sz="2800" b="1" i="1" dirty="0" smtClean="0"/>
          </a:p>
          <a:p>
            <a:pPr eaLnBrk="1" hangingPunct="1">
              <a:buNone/>
            </a:pPr>
            <a:r>
              <a:rPr lang="en-US" altLang="ar-IQ" sz="2800" b="1" i="1" dirty="0" smtClean="0"/>
              <a:t> </a:t>
            </a:r>
            <a:r>
              <a:rPr lang="tr-TR" altLang="ar-IQ" sz="2800" b="1" i="1" dirty="0" smtClean="0"/>
              <a:t>3. Hemoglobin buffer system</a:t>
            </a:r>
            <a:r>
              <a:rPr lang="en-US" altLang="ar-IQ" sz="2800" b="1" i="1" dirty="0" smtClean="0"/>
              <a:t>.</a:t>
            </a:r>
            <a:endParaRPr lang="ar-IQ" altLang="ar-IQ" sz="2800" b="1" i="1" dirty="0" smtClean="0"/>
          </a:p>
          <a:p>
            <a:pPr marL="0" indent="0" eaLnBrk="1" hangingPunct="1">
              <a:buNone/>
            </a:pPr>
            <a:endParaRPr lang="tr-TR" altLang="ar-IQ" sz="2800" b="1" i="1" dirty="0" smtClean="0"/>
          </a:p>
          <a:p>
            <a:pPr eaLnBrk="1" hangingPunct="1">
              <a:buNone/>
            </a:pPr>
            <a:r>
              <a:rPr lang="en-US" altLang="ar-IQ" sz="2800" b="1" i="1" dirty="0" smtClean="0"/>
              <a:t> </a:t>
            </a:r>
            <a:r>
              <a:rPr lang="tr-TR" altLang="ar-IQ" sz="2800" b="1" i="1" dirty="0" smtClean="0"/>
              <a:t>4. Phosphate buffer system</a:t>
            </a:r>
            <a:r>
              <a:rPr lang="en-US" altLang="ar-IQ" sz="2800" b="1" i="1" dirty="0" smtClean="0"/>
              <a:t>.</a:t>
            </a:r>
            <a:endParaRPr lang="tr-TR" altLang="ar-IQ" sz="2800" b="1" i="1" dirty="0" smtClean="0"/>
          </a:p>
          <a:p>
            <a:pPr eaLnBrk="1" hangingPunct="1"/>
            <a:endParaRPr lang="tr-TR" altLang="ar-IQ" b="1" i="1" dirty="0" smtClean="0"/>
          </a:p>
          <a:p>
            <a:pPr eaLnBrk="1" hangingPunct="1"/>
            <a:endParaRPr lang="tr-TR" altLang="ar-IQ" dirty="0" smtClean="0"/>
          </a:p>
        </p:txBody>
      </p:sp>
    </p:spTree>
    <p:extLst>
      <p:ext uri="{BB962C8B-B14F-4D97-AF65-F5344CB8AC3E}">
        <p14:creationId xmlns:p14="http://schemas.microsoft.com/office/powerpoint/2010/main" xmlns="" val="385634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IQ" sz="2800" b="1" i="1" u="sng" dirty="0" smtClean="0"/>
              <a:t>1. </a:t>
            </a:r>
            <a:r>
              <a:rPr lang="tr-TR" altLang="ar-IQ" sz="2800" b="1" i="1" u="sng" dirty="0" smtClean="0"/>
              <a:t>Bicarbonate/carbonic acid buffer system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507412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ar-IQ" sz="2400" i="1" dirty="0" smtClean="0"/>
              <a:t>The most important buffer of the plasma is the bicarbonate/carbonic acid buffer system</a:t>
            </a:r>
            <a:r>
              <a:rPr lang="en-US" altLang="ar-IQ" sz="2400" i="1" dirty="0" smtClean="0"/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altLang="ar-IQ" sz="2400" i="1" dirty="0" smtClean="0"/>
          </a:p>
          <a:p>
            <a:pPr eaLnBrk="1" hangingPunct="1">
              <a:lnSpc>
                <a:spcPct val="90000"/>
              </a:lnSpc>
              <a:buNone/>
            </a:pPr>
            <a:endParaRPr lang="tr-TR" altLang="ar-IQ" sz="2400" i="1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ar-IQ" sz="2400" i="1" dirty="0" smtClean="0"/>
              <a:t>The ratio of base to acid (HCO</a:t>
            </a:r>
            <a:r>
              <a:rPr lang="tr-TR" altLang="ar-IQ" sz="2400" i="1" baseline="-25000" dirty="0" smtClean="0"/>
              <a:t>3</a:t>
            </a:r>
            <a:r>
              <a:rPr lang="tr-TR" altLang="ar-IQ" sz="2400" i="1" dirty="0" smtClean="0"/>
              <a:t>-/H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CO</a:t>
            </a:r>
            <a:r>
              <a:rPr lang="tr-TR" altLang="ar-IQ" sz="2400" i="1" baseline="-25000" dirty="0" smtClean="0"/>
              <a:t>3</a:t>
            </a:r>
            <a:r>
              <a:rPr lang="tr-TR" altLang="ar-IQ" sz="2400" i="1" dirty="0" smtClean="0"/>
              <a:t>) is nearly 20/1 in plasma under physiological conditions</a:t>
            </a:r>
            <a:r>
              <a:rPr lang="en-US" altLang="ar-IQ" sz="2400" i="1" dirty="0" smtClean="0"/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altLang="ar-IQ" sz="2400" i="1" dirty="0" smtClean="0"/>
          </a:p>
          <a:p>
            <a:pPr eaLnBrk="1" hangingPunct="1">
              <a:lnSpc>
                <a:spcPct val="90000"/>
              </a:lnSpc>
              <a:buNone/>
            </a:pPr>
            <a:endParaRPr lang="tr-TR" altLang="ar-IQ" sz="2400" i="1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ar-IQ" sz="2400" i="1" dirty="0" smtClean="0"/>
              <a:t>This buffer system is more complex than others, because carbonic acid (H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CO</a:t>
            </a:r>
            <a:r>
              <a:rPr lang="tr-TR" altLang="ar-IQ" sz="2400" i="1" baseline="-25000" dirty="0" smtClean="0"/>
              <a:t>3</a:t>
            </a:r>
            <a:r>
              <a:rPr lang="tr-TR" altLang="ar-IQ" sz="2400" i="1" dirty="0" smtClean="0"/>
              <a:t>) is formed from dissolved CO</a:t>
            </a:r>
            <a:r>
              <a:rPr lang="tr-TR" altLang="ar-IQ" sz="2400" i="1" baseline="-25000" dirty="0" smtClean="0"/>
              <a:t>2 </a:t>
            </a:r>
            <a:r>
              <a:rPr lang="tr-TR" altLang="ar-IQ" sz="2400" i="1" dirty="0" smtClean="0"/>
              <a:t>which produced in tissues and diffused to plasma.</a:t>
            </a:r>
          </a:p>
        </p:txBody>
      </p:sp>
    </p:spTree>
    <p:extLst>
      <p:ext uri="{BB962C8B-B14F-4D97-AF65-F5344CB8AC3E}">
        <p14:creationId xmlns:p14="http://schemas.microsoft.com/office/powerpoint/2010/main" xmlns="" val="711556894"/>
      </p:ext>
    </p:extLst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659</Words>
  <Application>Microsoft Office PowerPoint</Application>
  <PresentationFormat>عرض على الشاشة (3:4)‏</PresentationFormat>
  <Paragraphs>96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Varsayılan Tasarım</vt:lpstr>
      <vt:lpstr>ACID-BASE BALANCE AND BUFFERING SYSTEMS</vt:lpstr>
      <vt:lpstr>Buffering Systems</vt:lpstr>
      <vt:lpstr>الشريحة 3</vt:lpstr>
      <vt:lpstr>الشريحة 4</vt:lpstr>
      <vt:lpstr>الشريحة 5</vt:lpstr>
      <vt:lpstr>ACID-BASE BALANCE</vt:lpstr>
      <vt:lpstr>الشريحة 7</vt:lpstr>
      <vt:lpstr>Biological Buffering Systems</vt:lpstr>
      <vt:lpstr>1. Bicarbonate/carbonic acid buffer system</vt:lpstr>
      <vt:lpstr>الشريحة 10</vt:lpstr>
      <vt:lpstr>2. Protein buffer system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ACID-BASE BALANCE AND BUFFERING SYSTEMS</dc:title>
  <dc:creator>Dr Jamal</dc:creator>
  <cp:lastModifiedBy>pc</cp:lastModifiedBy>
  <cp:revision>17</cp:revision>
  <dcterms:created xsi:type="dcterms:W3CDTF">2015-03-11T07:39:11Z</dcterms:created>
  <dcterms:modified xsi:type="dcterms:W3CDTF">2021-01-28T12:28:00Z</dcterms:modified>
</cp:coreProperties>
</file>